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52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6602FE97-6B29-4247-8321-6B7CD0FAAD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E7396896-A113-4666-9EF2-0063754013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7132D311-1AE5-4874-BD7C-16F7F1C4E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92C6E-38BB-4000-A503-1606D78843AC}" type="datetimeFigureOut">
              <a:rPr lang="pt-BR" smtClean="0"/>
              <a:t>27/06/2019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D5255D7C-B3FD-422E-99DE-9F506DD08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16768552-1C66-40F7-BC0E-988BB9E26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B650E-8B44-4B30-AA3E-05A5CF39543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34389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2FC62E1-E30F-4E7B-AEE5-B520FDBA8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="" xmlns:a16="http://schemas.microsoft.com/office/drawing/2014/main" id="{BDC1FE74-0CBC-4518-AA52-85B53E8CB1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4F3A0884-694B-4E49-B622-B7DD80924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92C6E-38BB-4000-A503-1606D78843AC}" type="datetimeFigureOut">
              <a:rPr lang="pt-BR" smtClean="0"/>
              <a:t>27/06/2019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A91A4B1B-7869-4F00-AC45-E7E3D1027D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CCD59237-8CD2-484A-835C-ED3D8CDBC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B650E-8B44-4B30-AA3E-05A5CF39543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88782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="" xmlns:a16="http://schemas.microsoft.com/office/drawing/2014/main" id="{304D0E30-3B41-41AA-8D13-FDEB926DDD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="" xmlns:a16="http://schemas.microsoft.com/office/drawing/2014/main" id="{C5FBD73D-3B13-48A6-86DF-EBAB824E8C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E2CF5B66-D329-41EC-B80B-8E6EC6C9E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92C6E-38BB-4000-A503-1606D78843AC}" type="datetimeFigureOut">
              <a:rPr lang="pt-BR" smtClean="0"/>
              <a:t>27/06/2019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30D580F7-A3EC-4448-912E-129DC311A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56C045DB-02C4-479F-A0A7-37E005196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B650E-8B44-4B30-AA3E-05A5CF39543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03299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B7E31D72-99BB-4C00-8C25-9A758A3535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="" xmlns:a16="http://schemas.microsoft.com/office/drawing/2014/main" id="{B3BF10BA-757F-4FFE-9866-6231913681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3E102C6E-36D2-48AD-8A87-B903565E5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92C6E-38BB-4000-A503-1606D78843AC}" type="datetimeFigureOut">
              <a:rPr lang="pt-BR" smtClean="0"/>
              <a:t>27/06/2019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662B1F6B-9C62-4096-AB35-AB6280D7A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0B15A8F0-B608-49E1-9FD7-0A317F7CA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B650E-8B44-4B30-AA3E-05A5CF39543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95819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9B550AB0-7D02-4993-B4D7-681F1AA43F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="" xmlns:a16="http://schemas.microsoft.com/office/drawing/2014/main" id="{3F9006E8-5093-429B-BD9A-6F1A202F76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716184A3-4DE6-4AF4-9420-A17BAB9C9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92C6E-38BB-4000-A503-1606D78843AC}" type="datetimeFigureOut">
              <a:rPr lang="pt-BR" smtClean="0"/>
              <a:t>27/06/2019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7F5DAE21-67EF-4CA0-AE63-96CFA35960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94439CCB-62A5-46D5-9C70-E0133F5CD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B650E-8B44-4B30-AA3E-05A5CF39543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65184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CF38D2C2-DE7A-4724-AA3B-FB6BDB15E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="" xmlns:a16="http://schemas.microsoft.com/office/drawing/2014/main" id="{D5DC3E04-7E3D-4CED-B392-4450123540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="" xmlns:a16="http://schemas.microsoft.com/office/drawing/2014/main" id="{652CADCB-1CC0-4289-821B-B5EB0CE3D0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="" xmlns:a16="http://schemas.microsoft.com/office/drawing/2014/main" id="{4B5B6FD8-0DAC-4F74-8133-2090654223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92C6E-38BB-4000-A503-1606D78843AC}" type="datetimeFigureOut">
              <a:rPr lang="pt-BR" smtClean="0"/>
              <a:t>27/06/2019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="" xmlns:a16="http://schemas.microsoft.com/office/drawing/2014/main" id="{167BEEDE-6388-4B8C-8216-CA8463DBD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="" xmlns:a16="http://schemas.microsoft.com/office/drawing/2014/main" id="{96969273-9DA6-4C2C-9389-CC0694DC6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B650E-8B44-4B30-AA3E-05A5CF39543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54610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2FCE30BC-35A6-4227-8E9F-EAA2FF3128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="" xmlns:a16="http://schemas.microsoft.com/office/drawing/2014/main" id="{C1BC04AF-F2C7-47E0-90E4-23C68464E0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="" xmlns:a16="http://schemas.microsoft.com/office/drawing/2014/main" id="{E547189F-12FA-493B-91CA-7907423F95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="" xmlns:a16="http://schemas.microsoft.com/office/drawing/2014/main" id="{915C6C41-E370-4701-845C-4E290384CC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="" xmlns:a16="http://schemas.microsoft.com/office/drawing/2014/main" id="{F3B2F9BB-CD3F-4CF3-A526-F6B7BFE25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="" xmlns:a16="http://schemas.microsoft.com/office/drawing/2014/main" id="{7E3CCCC5-0B0E-444F-B2FD-9C5BF7882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92C6E-38BB-4000-A503-1606D78843AC}" type="datetimeFigureOut">
              <a:rPr lang="pt-BR" smtClean="0"/>
              <a:t>27/06/2019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="" xmlns:a16="http://schemas.microsoft.com/office/drawing/2014/main" id="{B0FA5236-21B0-41F4-AC5E-02194C29C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="" xmlns:a16="http://schemas.microsoft.com/office/drawing/2014/main" id="{8A81B1C4-D84B-489B-ADF5-46176CE0F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B650E-8B44-4B30-AA3E-05A5CF39543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33754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19C576D5-907B-451B-AC7E-BC17FBCBE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="" xmlns:a16="http://schemas.microsoft.com/office/drawing/2014/main" id="{F58B40DB-2609-4159-B6D9-926E09B90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92C6E-38BB-4000-A503-1606D78843AC}" type="datetimeFigureOut">
              <a:rPr lang="pt-BR" smtClean="0"/>
              <a:t>27/06/2019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="" xmlns:a16="http://schemas.microsoft.com/office/drawing/2014/main" id="{8B5E8D73-8DA4-4558-83E8-AAF91072C2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="" xmlns:a16="http://schemas.microsoft.com/office/drawing/2014/main" id="{BF197301-FB6F-4786-981B-86D2784E6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B650E-8B44-4B30-AA3E-05A5CF39543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0984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="" xmlns:a16="http://schemas.microsoft.com/office/drawing/2014/main" id="{987C240C-E3ED-4DF7-A587-7C27C3BF5A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92C6E-38BB-4000-A503-1606D78843AC}" type="datetimeFigureOut">
              <a:rPr lang="pt-BR" smtClean="0"/>
              <a:t>27/06/2019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="" xmlns:a16="http://schemas.microsoft.com/office/drawing/2014/main" id="{2B2877A5-8B76-4673-81FB-C64E3828D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831E09D4-85FB-4E45-A84C-95A5CE9B0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B650E-8B44-4B30-AA3E-05A5CF39543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62519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2BEE40B9-0A4D-4077-949A-BE626A859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="" xmlns:a16="http://schemas.microsoft.com/office/drawing/2014/main" id="{8756BF8A-D513-41EB-8C3D-FFA34B0140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="" xmlns:a16="http://schemas.microsoft.com/office/drawing/2014/main" id="{8D3280DB-133E-4D30-8322-54BAC292F4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="" xmlns:a16="http://schemas.microsoft.com/office/drawing/2014/main" id="{AFD1DA00-0A91-4019-A483-B84C4337C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92C6E-38BB-4000-A503-1606D78843AC}" type="datetimeFigureOut">
              <a:rPr lang="pt-BR" smtClean="0"/>
              <a:t>27/06/2019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="" xmlns:a16="http://schemas.microsoft.com/office/drawing/2014/main" id="{E1D33574-EC63-4D55-8976-39D438866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="" xmlns:a16="http://schemas.microsoft.com/office/drawing/2014/main" id="{3F524296-81BD-4C09-AF0B-A0754822F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B650E-8B44-4B30-AA3E-05A5CF39543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06029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3D8C2616-C040-4F8C-BE8C-B024922B52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="" xmlns:a16="http://schemas.microsoft.com/office/drawing/2014/main" id="{6EFA72C5-883A-4479-ABCD-6138FD1DA8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="" xmlns:a16="http://schemas.microsoft.com/office/drawing/2014/main" id="{180B046C-6EEE-4827-B1BC-91AF9F276E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="" xmlns:a16="http://schemas.microsoft.com/office/drawing/2014/main" id="{2E6F1134-E9CF-4068-A685-28EC5F7A26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92C6E-38BB-4000-A503-1606D78843AC}" type="datetimeFigureOut">
              <a:rPr lang="pt-BR" smtClean="0"/>
              <a:t>27/06/2019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="" xmlns:a16="http://schemas.microsoft.com/office/drawing/2014/main" id="{F1AC7D3C-C214-4379-88D3-2FE055062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="" xmlns:a16="http://schemas.microsoft.com/office/drawing/2014/main" id="{0D7AB57B-FF76-400E-B7C2-37AD0DC97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B650E-8B44-4B30-AA3E-05A5CF39543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21252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="" xmlns:a16="http://schemas.microsoft.com/office/drawing/2014/main" id="{76FA6E1C-3761-43B5-8013-058FD42D0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="" xmlns:a16="http://schemas.microsoft.com/office/drawing/2014/main" id="{08A02FA3-7330-403C-8FE5-6AB00234AE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152CA507-4BD4-40AF-8A18-B775F1F4A5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B92C6E-38BB-4000-A503-1606D78843AC}" type="datetimeFigureOut">
              <a:rPr lang="pt-BR" smtClean="0"/>
              <a:t>27/06/2019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1C361DBE-017D-4A6D-9984-2C65021AB3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A02FE879-F21A-45EB-9EF0-CCEC4FA784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B650E-8B44-4B30-AA3E-05A5CF39543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16328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="" xmlns:a16="http://schemas.microsoft.com/office/drawing/2014/main" id="{BE3D7F83-5C04-45BA-A058-1DBEC67036B0}"/>
              </a:ext>
            </a:extLst>
          </p:cNvPr>
          <p:cNvSpPr txBox="1">
            <a:spLocks/>
          </p:cNvSpPr>
          <p:nvPr/>
        </p:nvSpPr>
        <p:spPr>
          <a:xfrm>
            <a:off x="387097" y="0"/>
            <a:ext cx="11161240" cy="103797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00" b="1" dirty="0">
                <a:latin typeface="Eras Medium ITC" panose="020B0602030504020804" pitchFamily="34" charset="0"/>
              </a:rPr>
              <a:t>Agendamentos</a:t>
            </a:r>
            <a:r>
              <a:rPr lang="pt-BR" sz="4800" dirty="0">
                <a:latin typeface="Eras Medium ITC" panose="020B0602030504020804" pitchFamily="34" charset="0"/>
              </a:rPr>
              <a:t> para agências</a:t>
            </a:r>
            <a:endParaRPr lang="pt-BR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Medium ITC" panose="020B0602030504020804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="" xmlns:a16="http://schemas.microsoft.com/office/drawing/2014/main" id="{606ADF1B-AF49-455D-AAB7-661B407330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97" y="1306487"/>
            <a:ext cx="11360345" cy="5293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134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="" xmlns:a16="http://schemas.microsoft.com/office/drawing/2014/main" id="{BE3D7F83-5C04-45BA-A058-1DBEC67036B0}"/>
              </a:ext>
            </a:extLst>
          </p:cNvPr>
          <p:cNvSpPr txBox="1">
            <a:spLocks/>
          </p:cNvSpPr>
          <p:nvPr/>
        </p:nvSpPr>
        <p:spPr>
          <a:xfrm>
            <a:off x="387097" y="0"/>
            <a:ext cx="11161240" cy="103797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00" b="1" dirty="0">
                <a:latin typeface="Eras Medium ITC" panose="020B0602030504020804" pitchFamily="34" charset="0"/>
              </a:rPr>
              <a:t>Atraso </a:t>
            </a:r>
            <a:r>
              <a:rPr lang="pt-BR" sz="4800" dirty="0">
                <a:latin typeface="Eras Medium ITC" panose="020B0602030504020804" pitchFamily="34" charset="0"/>
              </a:rPr>
              <a:t>no Despacho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="" xmlns:a16="http://schemas.microsoft.com/office/drawing/2014/main" id="{29B0CA77-2D4C-4A50-9740-7D7D3CD0C0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729" y="1268191"/>
            <a:ext cx="10732316" cy="5409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849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="" xmlns:a16="http://schemas.microsoft.com/office/drawing/2014/main" id="{A1808CDD-7468-4942-BA1F-859C182451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0902" y="1331097"/>
            <a:ext cx="9196625" cy="513030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="" xmlns:a16="http://schemas.microsoft.com/office/drawing/2014/main" id="{BE3D7F83-5C04-45BA-A058-1DBEC67036B0}"/>
              </a:ext>
            </a:extLst>
          </p:cNvPr>
          <p:cNvSpPr txBox="1">
            <a:spLocks/>
          </p:cNvSpPr>
          <p:nvPr/>
        </p:nvSpPr>
        <p:spPr>
          <a:xfrm>
            <a:off x="387097" y="0"/>
            <a:ext cx="11161240" cy="103797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00" b="1" dirty="0">
                <a:latin typeface="Eras Medium ITC" panose="020B0602030504020804" pitchFamily="34" charset="0"/>
              </a:rPr>
              <a:t>Aposentadoria </a:t>
            </a:r>
            <a:r>
              <a:rPr lang="pt-BR" sz="4800" dirty="0">
                <a:latin typeface="Eras Medium ITC" panose="020B0602030504020804" pitchFamily="34" charset="0"/>
              </a:rPr>
              <a:t>dos servidores</a:t>
            </a:r>
          </a:p>
        </p:txBody>
      </p:sp>
      <p:sp>
        <p:nvSpPr>
          <p:cNvPr id="6" name="Elipse 5">
            <a:extLst>
              <a:ext uri="{FF2B5EF4-FFF2-40B4-BE49-F238E27FC236}">
                <a16:creationId xmlns="" xmlns:a16="http://schemas.microsoft.com/office/drawing/2014/main" id="{F5CF15F2-88F0-4977-86C7-855CBFCB6877}"/>
              </a:ext>
            </a:extLst>
          </p:cNvPr>
          <p:cNvSpPr/>
          <p:nvPr/>
        </p:nvSpPr>
        <p:spPr>
          <a:xfrm>
            <a:off x="9071749" y="1331097"/>
            <a:ext cx="2095713" cy="1875963"/>
          </a:xfrm>
          <a:prstGeom prst="ellipse">
            <a:avLst/>
          </a:prstGeom>
          <a:solidFill>
            <a:srgbClr val="FF7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>
                <a:latin typeface="Eras Medium ITC" panose="020B0602030504020804" pitchFamily="34" charset="0"/>
              </a:rPr>
              <a:t>De 34 para 25,7 mil servidores</a:t>
            </a:r>
          </a:p>
        </p:txBody>
      </p:sp>
    </p:spTree>
    <p:extLst>
      <p:ext uri="{BB962C8B-B14F-4D97-AF65-F5344CB8AC3E}">
        <p14:creationId xmlns:p14="http://schemas.microsoft.com/office/powerpoint/2010/main" val="934041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="" xmlns:a16="http://schemas.microsoft.com/office/drawing/2014/main" id="{BE3D7F83-5C04-45BA-A058-1DBEC67036B0}"/>
              </a:ext>
            </a:extLst>
          </p:cNvPr>
          <p:cNvSpPr txBox="1">
            <a:spLocks/>
          </p:cNvSpPr>
          <p:nvPr/>
        </p:nvSpPr>
        <p:spPr>
          <a:xfrm>
            <a:off x="387097" y="0"/>
            <a:ext cx="11161240" cy="103797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00" b="1" dirty="0">
                <a:latin typeface="Eras Medium ITC" panose="020B0602030504020804" pitchFamily="34" charset="0"/>
              </a:rPr>
              <a:t>Aumento </a:t>
            </a:r>
            <a:r>
              <a:rPr lang="pt-BR" sz="4800" dirty="0">
                <a:latin typeface="Eras Medium ITC" panose="020B0602030504020804" pitchFamily="34" charset="0"/>
              </a:rPr>
              <a:t>da Produtividade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="" xmlns:a16="http://schemas.microsoft.com/office/drawing/2014/main" id="{D07F5BDD-29B9-405B-A3D1-E80BFC01AC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8683" y="1173277"/>
            <a:ext cx="9706061" cy="5472847"/>
          </a:xfrm>
          <a:prstGeom prst="rect">
            <a:avLst/>
          </a:prstGeom>
        </p:spPr>
      </p:pic>
      <p:sp>
        <p:nvSpPr>
          <p:cNvPr id="7" name="Elipse 6">
            <a:extLst>
              <a:ext uri="{FF2B5EF4-FFF2-40B4-BE49-F238E27FC236}">
                <a16:creationId xmlns="" xmlns:a16="http://schemas.microsoft.com/office/drawing/2014/main" id="{BD8A11EF-B0DC-4C60-9F8D-B9C1781A5FD9}"/>
              </a:ext>
            </a:extLst>
          </p:cNvPr>
          <p:cNvSpPr/>
          <p:nvPr/>
        </p:nvSpPr>
        <p:spPr>
          <a:xfrm>
            <a:off x="2629004" y="1305930"/>
            <a:ext cx="2095713" cy="1875963"/>
          </a:xfrm>
          <a:prstGeom prst="ellipse">
            <a:avLst/>
          </a:prstGeom>
          <a:solidFill>
            <a:srgbClr val="FF7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>
                <a:latin typeface="Eras Medium ITC" panose="020B0602030504020804" pitchFamily="34" charset="0"/>
              </a:rPr>
              <a:t>4 mil servidores a menos e sem Bônus</a:t>
            </a:r>
          </a:p>
        </p:txBody>
      </p:sp>
    </p:spTree>
    <p:extLst>
      <p:ext uri="{BB962C8B-B14F-4D97-AF65-F5344CB8AC3E}">
        <p14:creationId xmlns:p14="http://schemas.microsoft.com/office/powerpoint/2010/main" val="2267233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="" xmlns:a16="http://schemas.microsoft.com/office/drawing/2014/main" id="{BE3D7F83-5C04-45BA-A058-1DBEC67036B0}"/>
              </a:ext>
            </a:extLst>
          </p:cNvPr>
          <p:cNvSpPr txBox="1">
            <a:spLocks/>
          </p:cNvSpPr>
          <p:nvPr/>
        </p:nvSpPr>
        <p:spPr>
          <a:xfrm>
            <a:off x="387097" y="0"/>
            <a:ext cx="11161240" cy="103797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00" b="1" dirty="0">
                <a:latin typeface="Eras Medium ITC" panose="020B0602030504020804" pitchFamily="34" charset="0"/>
              </a:rPr>
              <a:t>Aumento </a:t>
            </a:r>
            <a:r>
              <a:rPr lang="pt-BR" sz="4800" dirty="0">
                <a:latin typeface="Eras Medium ITC" panose="020B0602030504020804" pitchFamily="34" charset="0"/>
              </a:rPr>
              <a:t>da Produtividade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="" xmlns:a16="http://schemas.microsoft.com/office/drawing/2014/main" id="{2AF68819-BA92-494D-89B5-6A8EC6B5E6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97" y="1237956"/>
            <a:ext cx="10675522" cy="5414514"/>
          </a:xfrm>
          <a:prstGeom prst="rect">
            <a:avLst/>
          </a:prstGeom>
        </p:spPr>
      </p:pic>
      <p:sp>
        <p:nvSpPr>
          <p:cNvPr id="7" name="Elipse 6">
            <a:extLst>
              <a:ext uri="{FF2B5EF4-FFF2-40B4-BE49-F238E27FC236}">
                <a16:creationId xmlns="" xmlns:a16="http://schemas.microsoft.com/office/drawing/2014/main" id="{BD8A11EF-B0DC-4C60-9F8D-B9C1781A5FD9}"/>
              </a:ext>
            </a:extLst>
          </p:cNvPr>
          <p:cNvSpPr/>
          <p:nvPr/>
        </p:nvSpPr>
        <p:spPr>
          <a:xfrm>
            <a:off x="10388368" y="4643886"/>
            <a:ext cx="1803632" cy="1770078"/>
          </a:xfrm>
          <a:prstGeom prst="ellipse">
            <a:avLst/>
          </a:prstGeom>
          <a:solidFill>
            <a:srgbClr val="FF7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>
                <a:latin typeface="Eras Medium ITC" panose="020B0602030504020804" pitchFamily="34" charset="0"/>
              </a:rPr>
              <a:t>Todas as Regionais</a:t>
            </a:r>
          </a:p>
        </p:txBody>
      </p:sp>
    </p:spTree>
    <p:extLst>
      <p:ext uri="{BB962C8B-B14F-4D97-AF65-F5344CB8AC3E}">
        <p14:creationId xmlns:p14="http://schemas.microsoft.com/office/powerpoint/2010/main" val="1575312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="" xmlns:a16="http://schemas.microsoft.com/office/drawing/2014/main" id="{FDBC801B-DFF1-4A64-B261-5B7DBDCDA3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436" y="3684784"/>
            <a:ext cx="2974159" cy="3173216"/>
          </a:xfrm>
          <a:prstGeom prst="rect">
            <a:avLst/>
          </a:prstGeom>
          <a:noFill/>
        </p:spPr>
      </p:pic>
      <p:sp>
        <p:nvSpPr>
          <p:cNvPr id="4" name="Title 1">
            <a:extLst>
              <a:ext uri="{FF2B5EF4-FFF2-40B4-BE49-F238E27FC236}">
                <a16:creationId xmlns="" xmlns:a16="http://schemas.microsoft.com/office/drawing/2014/main" id="{BE3D7F83-5C04-45BA-A058-1DBEC67036B0}"/>
              </a:ext>
            </a:extLst>
          </p:cNvPr>
          <p:cNvSpPr txBox="1">
            <a:spLocks/>
          </p:cNvSpPr>
          <p:nvPr/>
        </p:nvSpPr>
        <p:spPr>
          <a:xfrm>
            <a:off x="387097" y="0"/>
            <a:ext cx="11161240" cy="103797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00" b="1" dirty="0">
                <a:latin typeface="Eras Medium ITC" panose="020B0602030504020804" pitchFamily="34" charset="0"/>
              </a:rPr>
              <a:t>Evolução </a:t>
            </a:r>
            <a:r>
              <a:rPr lang="pt-BR" sz="4800" dirty="0">
                <a:latin typeface="Eras Medium ITC" panose="020B0602030504020804" pitchFamily="34" charset="0"/>
              </a:rPr>
              <a:t>do índice de Eficiência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="" xmlns:a16="http://schemas.microsoft.com/office/drawing/2014/main" id="{A62DA665-B1D7-4192-8C5F-B9C4B74476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995" y="1258349"/>
            <a:ext cx="12002010" cy="2904688"/>
          </a:xfrm>
          <a:prstGeom prst="rect">
            <a:avLst/>
          </a:prstGeom>
        </p:spPr>
      </p:pic>
      <p:sp>
        <p:nvSpPr>
          <p:cNvPr id="10" name="Elipse 9">
            <a:extLst>
              <a:ext uri="{FF2B5EF4-FFF2-40B4-BE49-F238E27FC236}">
                <a16:creationId xmlns="" xmlns:a16="http://schemas.microsoft.com/office/drawing/2014/main" id="{3F6A6D96-BD57-4433-BAD7-5CB2D970FCF3}"/>
              </a:ext>
            </a:extLst>
          </p:cNvPr>
          <p:cNvSpPr/>
          <p:nvPr/>
        </p:nvSpPr>
        <p:spPr>
          <a:xfrm>
            <a:off x="7382312" y="4806892"/>
            <a:ext cx="746620" cy="76759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307410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="" xmlns:a16="http://schemas.microsoft.com/office/drawing/2014/main" id="{BE3D7F83-5C04-45BA-A058-1DBEC67036B0}"/>
              </a:ext>
            </a:extLst>
          </p:cNvPr>
          <p:cNvSpPr txBox="1">
            <a:spLocks/>
          </p:cNvSpPr>
          <p:nvPr/>
        </p:nvSpPr>
        <p:spPr>
          <a:xfrm>
            <a:off x="360864" y="483735"/>
            <a:ext cx="11161240" cy="103797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800" dirty="0">
                <a:latin typeface="Eras Medium ITC" panose="020B0602030504020804" pitchFamily="34" charset="0"/>
              </a:rPr>
              <a:t>Concessões </a:t>
            </a:r>
            <a:r>
              <a:rPr lang="pt-BR" sz="4800" b="1" dirty="0">
                <a:latin typeface="Eras Medium ITC" panose="020B0602030504020804" pitchFamily="34" charset="0"/>
              </a:rPr>
              <a:t>Automáticas </a:t>
            </a:r>
            <a:r>
              <a:rPr lang="pt-BR" sz="4800" dirty="0">
                <a:latin typeface="Eras Medium ITC" panose="020B0602030504020804" pitchFamily="34" charset="0"/>
              </a:rPr>
              <a:t>e</a:t>
            </a:r>
            <a:r>
              <a:rPr lang="pt-BR" sz="4800" b="1" dirty="0">
                <a:latin typeface="Eras Medium ITC" panose="020B0602030504020804" pitchFamily="34" charset="0"/>
              </a:rPr>
              <a:t> Transformação Digital</a:t>
            </a:r>
            <a:endParaRPr lang="pt-BR" sz="4800" dirty="0">
              <a:latin typeface="Eras Medium ITC" panose="020B0602030504020804" pitchFamily="34" charset="0"/>
            </a:endParaRPr>
          </a:p>
        </p:txBody>
      </p:sp>
      <p:sp>
        <p:nvSpPr>
          <p:cNvPr id="6" name="Retângulo 5">
            <a:extLst>
              <a:ext uri="{FF2B5EF4-FFF2-40B4-BE49-F238E27FC236}">
                <a16:creationId xmlns="" xmlns:a16="http://schemas.microsoft.com/office/drawing/2014/main" id="{A265E668-99FA-4CDF-8022-2A24272DB7C5}"/>
              </a:ext>
            </a:extLst>
          </p:cNvPr>
          <p:cNvSpPr/>
          <p:nvPr/>
        </p:nvSpPr>
        <p:spPr>
          <a:xfrm>
            <a:off x="327401" y="4762674"/>
            <a:ext cx="4943475" cy="192360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449580">
              <a:lnSpc>
                <a:spcPct val="107000"/>
              </a:lnSpc>
              <a:spcAft>
                <a:spcPts val="0"/>
              </a:spcAft>
            </a:pPr>
            <a:r>
              <a:rPr lang="pt-BR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Aposentadoria por Tempo de Contribuição</a:t>
            </a:r>
          </a:p>
          <a:p>
            <a:pPr marL="449580" algn="just">
              <a:lnSpc>
                <a:spcPct val="107000"/>
              </a:lnSpc>
              <a:spcAft>
                <a:spcPts val="0"/>
              </a:spcAft>
            </a:pPr>
            <a:endParaRPr lang="pt-BR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49580" algn="just">
              <a:lnSpc>
                <a:spcPct val="107000"/>
              </a:lnSpc>
              <a:spcAft>
                <a:spcPts val="0"/>
              </a:spcAft>
            </a:pPr>
            <a:r>
              <a:rPr lang="pt-BR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80,6% dos pedidos de realizados pelo MEU INSS foram concedidos de forma automática, em 24h.</a:t>
            </a:r>
          </a:p>
          <a:p>
            <a:pPr marL="449580" algn="just">
              <a:lnSpc>
                <a:spcPct val="107000"/>
              </a:lnSpc>
              <a:spcAft>
                <a:spcPts val="0"/>
              </a:spcAft>
            </a:pPr>
            <a:endParaRPr lang="pt-BR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49580" algn="just">
              <a:lnSpc>
                <a:spcPct val="107000"/>
              </a:lnSpc>
              <a:spcAft>
                <a:spcPts val="0"/>
              </a:spcAft>
            </a:pPr>
            <a:r>
              <a:rPr lang="pt-BR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Em junho, esse processo será expandido para os requerimentos feitos em todos os canais.</a:t>
            </a:r>
            <a:endParaRPr lang="pt-B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tângulo 6">
            <a:extLst>
              <a:ext uri="{FF2B5EF4-FFF2-40B4-BE49-F238E27FC236}">
                <a16:creationId xmlns="" xmlns:a16="http://schemas.microsoft.com/office/drawing/2014/main" id="{B6C71489-3944-44B4-B9CD-9A975B0570E4}"/>
              </a:ext>
            </a:extLst>
          </p:cNvPr>
          <p:cNvSpPr/>
          <p:nvPr/>
        </p:nvSpPr>
        <p:spPr>
          <a:xfrm>
            <a:off x="5675293" y="1926841"/>
            <a:ext cx="6096000" cy="218707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449580" algn="just">
              <a:lnSpc>
                <a:spcPct val="107000"/>
              </a:lnSpc>
              <a:spcAft>
                <a:spcPts val="0"/>
              </a:spcAft>
            </a:pPr>
            <a:r>
              <a:rPr lang="pt-BR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Aumento do atendimento por canais remotos</a:t>
            </a:r>
          </a:p>
          <a:p>
            <a:pPr marL="449580" algn="just">
              <a:lnSpc>
                <a:spcPct val="107000"/>
              </a:lnSpc>
              <a:spcAft>
                <a:spcPts val="0"/>
              </a:spcAft>
            </a:pPr>
            <a:endParaRPr lang="pt-BR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49580" algn="just">
              <a:lnSpc>
                <a:spcPct val="107000"/>
              </a:lnSpc>
              <a:spcAft>
                <a:spcPts val="0"/>
              </a:spcAft>
            </a:pPr>
            <a:r>
              <a:rPr lang="pt-BR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Em janeiro de 2019, o INSS contava com apenas 11 serviços oferecidos de forma digital. Até julho, 90 dos 96 passarão a ser realizados pelo </a:t>
            </a:r>
            <a:r>
              <a:rPr lang="pt-BR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MEU INSS </a:t>
            </a:r>
            <a:r>
              <a:rPr lang="pt-BR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ou </a:t>
            </a:r>
            <a:r>
              <a:rPr lang="pt-BR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pelo 135</a:t>
            </a:r>
            <a:r>
              <a:rPr lang="pt-BR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incluindo o lançamento do Simulador de Aposentadoria e Renda. </a:t>
            </a:r>
          </a:p>
          <a:p>
            <a:pPr marL="449580" algn="just">
              <a:lnSpc>
                <a:spcPct val="107000"/>
              </a:lnSpc>
              <a:spcAft>
                <a:spcPts val="0"/>
              </a:spcAft>
            </a:pPr>
            <a:endParaRPr lang="pt-BR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49580" algn="just">
              <a:lnSpc>
                <a:spcPct val="107000"/>
              </a:lnSpc>
              <a:spcAft>
                <a:spcPts val="0"/>
              </a:spcAft>
            </a:pPr>
            <a:r>
              <a:rPr lang="pt-BR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Tudo isso sem necessidade de comparecimento às agências.</a:t>
            </a:r>
            <a:endParaRPr lang="pt-B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tângulo 7">
            <a:extLst>
              <a:ext uri="{FF2B5EF4-FFF2-40B4-BE49-F238E27FC236}">
                <a16:creationId xmlns="" xmlns:a16="http://schemas.microsoft.com/office/drawing/2014/main" id="{F5DBD246-741D-4F8C-8DE4-A630479082A0}"/>
              </a:ext>
            </a:extLst>
          </p:cNvPr>
          <p:cNvSpPr/>
          <p:nvPr/>
        </p:nvSpPr>
        <p:spPr>
          <a:xfrm>
            <a:off x="5675293" y="4762674"/>
            <a:ext cx="6096000" cy="139666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449580" algn="just">
              <a:lnSpc>
                <a:spcPct val="107000"/>
              </a:lnSpc>
              <a:spcAft>
                <a:spcPts val="0"/>
              </a:spcAft>
            </a:pPr>
            <a:r>
              <a:rPr lang="pt-BR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Processamento de casos com indício de irregularidade</a:t>
            </a:r>
          </a:p>
          <a:p>
            <a:pPr marL="449580" algn="just">
              <a:lnSpc>
                <a:spcPct val="107000"/>
              </a:lnSpc>
              <a:spcAft>
                <a:spcPts val="0"/>
              </a:spcAft>
            </a:pPr>
            <a:endParaRPr lang="pt-BR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49580" algn="just">
              <a:lnSpc>
                <a:spcPct val="107000"/>
              </a:lnSpc>
              <a:spcAft>
                <a:spcPts val="0"/>
              </a:spcAft>
            </a:pPr>
            <a:r>
              <a:rPr lang="pt-BR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Crescimento em 2019 de 1400% da média mensal em relação a 2017. A meta é processar 1,7 milhão de casos até o final de 2019. </a:t>
            </a:r>
            <a:endParaRPr lang="pt-B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t-BR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="" xmlns:a16="http://schemas.microsoft.com/office/drawing/2014/main" id="{E9DA7159-CC80-400A-A477-2A75A138F2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402" y="1587953"/>
            <a:ext cx="4943475" cy="302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47894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175</Words>
  <Application>Microsoft Office PowerPoint</Application>
  <PresentationFormat>Widescreen</PresentationFormat>
  <Paragraphs>24</Paragraphs>
  <Slides>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Eras Medium ITC</vt:lpstr>
      <vt:lpstr>Times New Roman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Renato Rodrigues Vieira - AGU00</dc:creator>
  <cp:lastModifiedBy>Zila de Jesus de Oliveira - MPS</cp:lastModifiedBy>
  <cp:revision>7</cp:revision>
  <cp:lastPrinted>2019-06-09T14:02:09Z</cp:lastPrinted>
  <dcterms:created xsi:type="dcterms:W3CDTF">2019-06-09T13:04:12Z</dcterms:created>
  <dcterms:modified xsi:type="dcterms:W3CDTF">2019-06-27T19:02:42Z</dcterms:modified>
</cp:coreProperties>
</file>